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Override1.xml" ContentType="application/vnd.openxmlformats-officedocument.themeOverride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1.xml" ContentType="application/vnd.openxmlformats-officedocument.presentationml.tags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35"/>
  </p:notesMasterIdLst>
  <p:handoutMasterIdLst>
    <p:handoutMasterId r:id="rId36"/>
  </p:handoutMasterIdLst>
  <p:sldIdLst>
    <p:sldId id="258" r:id="rId3"/>
    <p:sldId id="256" r:id="rId4"/>
    <p:sldId id="257" r:id="rId5"/>
    <p:sldId id="259" r:id="rId6"/>
    <p:sldId id="274" r:id="rId7"/>
    <p:sldId id="260" r:id="rId8"/>
    <p:sldId id="275" r:id="rId9"/>
    <p:sldId id="261" r:id="rId10"/>
    <p:sldId id="276" r:id="rId11"/>
    <p:sldId id="262" r:id="rId12"/>
    <p:sldId id="277" r:id="rId13"/>
    <p:sldId id="263" r:id="rId14"/>
    <p:sldId id="278" r:id="rId15"/>
    <p:sldId id="264" r:id="rId16"/>
    <p:sldId id="280" r:id="rId17"/>
    <p:sldId id="265" r:id="rId18"/>
    <p:sldId id="279" r:id="rId19"/>
    <p:sldId id="266" r:id="rId20"/>
    <p:sldId id="281" r:id="rId21"/>
    <p:sldId id="267" r:id="rId22"/>
    <p:sldId id="282" r:id="rId23"/>
    <p:sldId id="268" r:id="rId24"/>
    <p:sldId id="283" r:id="rId25"/>
    <p:sldId id="269" r:id="rId26"/>
    <p:sldId id="284" r:id="rId27"/>
    <p:sldId id="270" r:id="rId28"/>
    <p:sldId id="285" r:id="rId29"/>
    <p:sldId id="271" r:id="rId30"/>
    <p:sldId id="286" r:id="rId31"/>
    <p:sldId id="272" r:id="rId32"/>
    <p:sldId id="287" r:id="rId33"/>
    <p:sldId id="273" r:id="rId3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921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921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</a:p>
        </p:txBody>
      </p:sp>
      <p:sp>
        <p:nvSpPr>
          <p:cNvPr id="921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921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A97DBA4-BFA9-44C5-965E-F53B1A52775A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DD9BB7-9F38-4E69-80FD-1C6632E7279B}" type="slidenum">
              <a:rPr lang="ru-RU" smtClean="0"/>
              <a:pPr/>
              <a:t>1</a:t>
            </a:fld>
            <a:endParaRPr lang="ru-RU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97DBA4-BFA9-44C5-965E-F53B1A52775A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97DBA4-BFA9-44C5-965E-F53B1A52775A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97DBA4-BFA9-44C5-965E-F53B1A52775A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97DBA4-BFA9-44C5-965E-F53B1A52775A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97DBA4-BFA9-44C5-965E-F53B1A52775A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97DBA4-BFA9-44C5-965E-F53B1A52775A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97DBA4-BFA9-44C5-965E-F53B1A52775A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97DBA4-BFA9-44C5-965E-F53B1A52775A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97DBA4-BFA9-44C5-965E-F53B1A52775A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97DBA4-BFA9-44C5-965E-F53B1A52775A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97DBA4-BFA9-44C5-965E-F53B1A52775A}" type="slidenum">
              <a:rPr lang="ru-RU" smtClean="0"/>
              <a:pPr/>
              <a:t>2</a:t>
            </a:fld>
            <a:endParaRPr lang="ru-RU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97DBA4-BFA9-44C5-965E-F53B1A52775A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97DBA4-BFA9-44C5-965E-F53B1A52775A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97DBA4-BFA9-44C5-965E-F53B1A52775A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97DBA4-BFA9-44C5-965E-F53B1A52775A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97DBA4-BFA9-44C5-965E-F53B1A52775A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97DBA4-BFA9-44C5-965E-F53B1A52775A}" type="slidenum">
              <a:rPr lang="ru-RU" smtClean="0"/>
              <a:pPr/>
              <a:t>25</a:t>
            </a:fld>
            <a:endParaRPr lang="ru-RU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97DBA4-BFA9-44C5-965E-F53B1A52775A}" type="slidenum">
              <a:rPr lang="ru-RU" smtClean="0"/>
              <a:pPr/>
              <a:t>26</a:t>
            </a:fld>
            <a:endParaRPr lang="ru-RU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97DBA4-BFA9-44C5-965E-F53B1A52775A}" type="slidenum">
              <a:rPr lang="ru-RU" smtClean="0"/>
              <a:pPr/>
              <a:t>27</a:t>
            </a:fld>
            <a:endParaRPr lang="ru-RU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97DBA4-BFA9-44C5-965E-F53B1A52775A}" type="slidenum">
              <a:rPr lang="ru-RU" smtClean="0"/>
              <a:pPr/>
              <a:t>28</a:t>
            </a:fld>
            <a:endParaRPr lang="ru-RU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97DBA4-BFA9-44C5-965E-F53B1A52775A}" type="slidenum">
              <a:rPr lang="ru-RU" smtClean="0"/>
              <a:pPr/>
              <a:t>29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97DBA4-BFA9-44C5-965E-F53B1A52775A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97DBA4-BFA9-44C5-965E-F53B1A52775A}" type="slidenum">
              <a:rPr lang="ru-RU" smtClean="0"/>
              <a:pPr/>
              <a:t>30</a:t>
            </a:fld>
            <a:endParaRPr lang="ru-RU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97DBA4-BFA9-44C5-965E-F53B1A52775A}" type="slidenum">
              <a:rPr lang="ru-RU" smtClean="0"/>
              <a:pPr/>
              <a:t>31</a:t>
            </a:fld>
            <a:endParaRPr lang="ru-RU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97DBA4-BFA9-44C5-965E-F53B1A52775A}" type="slidenum">
              <a:rPr lang="ru-RU" smtClean="0"/>
              <a:pPr/>
              <a:t>32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97DBA4-BFA9-44C5-965E-F53B1A52775A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97DBA4-BFA9-44C5-965E-F53B1A52775A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97DBA4-BFA9-44C5-965E-F53B1A52775A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97DBA4-BFA9-44C5-965E-F53B1A52775A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97DBA4-BFA9-44C5-965E-F53B1A52775A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97DBA4-BFA9-44C5-965E-F53B1A52775A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0" name="Rectangle 10"/>
          <p:cNvSpPr>
            <a:spLocks noChangeArrowheads="1"/>
          </p:cNvSpPr>
          <p:nvPr/>
        </p:nvSpPr>
        <p:spPr bwMode="auto">
          <a:xfrm>
            <a:off x="0" y="3933825"/>
            <a:ext cx="5724525" cy="122396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4925" y="3721100"/>
            <a:ext cx="6048375" cy="1109663"/>
          </a:xfrm>
        </p:spPr>
        <p:txBody>
          <a:bodyPr/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4925" y="4581525"/>
            <a:ext cx="6048375" cy="696913"/>
          </a:xfrm>
        </p:spPr>
        <p:txBody>
          <a:bodyPr/>
          <a:lstStyle>
            <a:lvl1pPr marL="0" indent="0">
              <a:buFontTx/>
              <a:buNone/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10388" y="2416175"/>
            <a:ext cx="1909762" cy="40354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76338" y="2416175"/>
            <a:ext cx="5581650" cy="40354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4/2/2015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4/2/2015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4/2/2015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4/2/2015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4/2/2015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4/2/2015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4/2/2015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4/2/2015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4/2/2015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4/2/2015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4/2/2015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176338" y="2997200"/>
            <a:ext cx="3744912" cy="345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73650" y="2997200"/>
            <a:ext cx="3746500" cy="345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87450" y="2416175"/>
            <a:ext cx="6553200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5516563"/>
            <a:ext cx="9144000" cy="1341437"/>
          </a:xfrm>
          <a:prstGeom prst="rect">
            <a:avLst/>
          </a:prstGeom>
          <a:gradFill rotWithShape="1">
            <a:gsLst>
              <a:gs pos="0">
                <a:srgbClr val="765E2F">
                  <a:alpha val="0"/>
                </a:srgbClr>
              </a:gs>
              <a:gs pos="100000">
                <a:schemeClr val="folHlink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uk-UA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76338" y="2997200"/>
            <a:ext cx="7643812" cy="345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400" b="1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7C9B81F-C347-4BEF-BFDF-29C42F48304A}" type="datetimeFigureOut">
              <a:rPr lang="en-US" smtClean="0"/>
              <a:pPr/>
              <a:t>4/2/2015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algn="l" eaLnBrk="1" latinLnBrk="0" hangingPunct="1"/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1.xml"/><Relationship Id="rId1" Type="http://schemas.openxmlformats.org/officeDocument/2006/relationships/themeOverride" Target="../theme/themeOverride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1214422"/>
            <a:ext cx="7851648" cy="18288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sz="4400" dirty="0" smtClean="0"/>
              <a:t>Відкритий міжнародний університет розвитку людини</a:t>
            </a:r>
            <a:endParaRPr lang="ru-RU" sz="4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14500" y="3643313"/>
            <a:ext cx="6143625" cy="1752600"/>
          </a:xfrm>
        </p:spPr>
        <p:txBody>
          <a:bodyPr/>
          <a:lstStyle/>
          <a:p>
            <a:pPr marR="0" algn="ctr" eaLnBrk="1" hangingPunct="1"/>
            <a:r>
              <a:rPr lang="uk-UA" sz="8000" dirty="0" smtClean="0">
                <a:solidFill>
                  <a:srgbClr val="FFFF00"/>
                </a:solidFill>
              </a:rPr>
              <a:t>“УКРАЇНА”</a:t>
            </a:r>
            <a:r>
              <a:rPr lang="uk-UA" sz="7200" dirty="0" smtClean="0"/>
              <a:t>	</a:t>
            </a:r>
            <a:endParaRPr lang="ru-RU" sz="7200" dirty="0" smtClean="0"/>
          </a:p>
        </p:txBody>
      </p:sp>
    </p:spTree>
    <p:custDataLst>
      <p:tags r:id="rId2"/>
    </p:custDataLst>
  </p:cSld>
  <p:clrMapOvr>
    <a:masterClrMapping/>
  </p:clrMapOvr>
  <p:transition advTm="4235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2500306"/>
            <a:ext cx="8286808" cy="3357586"/>
          </a:xfrm>
          <a:gradFill>
            <a:gsLst>
              <a:gs pos="100000">
                <a:schemeClr val="bg2">
                  <a:alpha val="52000"/>
                </a:schemeClr>
              </a:gs>
              <a:gs pos="50000">
                <a:schemeClr val="bg2"/>
              </a:gs>
              <a:gs pos="100000">
                <a:srgbClr val="156B13"/>
              </a:gs>
            </a:gsLst>
            <a:lin ang="2700000" scaled="1"/>
          </a:gradFill>
          <a:effectLst>
            <a:outerShdw blurRad="609600" dist="825500" dir="2700000" algn="tl" rotWithShape="0">
              <a:schemeClr val="tx1">
                <a:alpha val="40000"/>
              </a:schemeClr>
            </a:outerShdw>
          </a:effectLst>
        </p:spPr>
        <p:txBody>
          <a:bodyPr/>
          <a:lstStyle/>
          <a:p>
            <a:pPr>
              <a:buNone/>
            </a:pPr>
            <a:r>
              <a:rPr lang="uk-UA" dirty="0" smtClean="0"/>
              <a:t>	</a:t>
            </a:r>
            <a:r>
              <a:rPr lang="uk-UA" sz="2400" b="1" dirty="0" smtClean="0">
                <a:solidFill>
                  <a:schemeClr val="bg1"/>
                </a:solidFill>
              </a:rPr>
              <a:t>	Еколог повинен уміти грамотно сприймати явища, пов’язані з життям людини у природному середовищі, розуміти неможливість виживання людини без збереження біосфери – спільного дому людства.</a:t>
            </a:r>
            <a:r>
              <a:rPr lang="ru-RU" sz="2400" b="1" dirty="0" smtClean="0">
                <a:solidFill>
                  <a:schemeClr val="bg1"/>
                </a:solidFill>
              </a:rPr>
              <a:t> Для </a:t>
            </a:r>
            <a:r>
              <a:rPr lang="ru-RU" sz="2400" b="1" dirty="0" err="1" smtClean="0">
                <a:solidFill>
                  <a:schemeClr val="bg1"/>
                </a:solidFill>
              </a:rPr>
              <a:t>цього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необхідна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розробка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перспективних</a:t>
            </a:r>
            <a:r>
              <a:rPr lang="ru-RU" sz="2400" b="1" dirty="0" smtClean="0">
                <a:solidFill>
                  <a:schemeClr val="bg1"/>
                </a:solidFill>
              </a:rPr>
              <a:t> «</a:t>
            </a:r>
            <a:r>
              <a:rPr lang="ru-RU" sz="2400" b="1" dirty="0" err="1" smtClean="0">
                <a:solidFill>
                  <a:schemeClr val="bg1"/>
                </a:solidFill>
              </a:rPr>
              <a:t>екологічно-чистих</a:t>
            </a:r>
            <a:r>
              <a:rPr lang="ru-RU" sz="2400" b="1" dirty="0" smtClean="0">
                <a:solidFill>
                  <a:schemeClr val="bg1"/>
                </a:solidFill>
              </a:rPr>
              <a:t>» </a:t>
            </a:r>
            <a:r>
              <a:rPr lang="ru-RU" sz="2400" b="1" dirty="0" err="1" smtClean="0">
                <a:solidFill>
                  <a:schemeClr val="bg1"/>
                </a:solidFill>
              </a:rPr>
              <a:t>ресурсів</a:t>
            </a:r>
            <a:r>
              <a:rPr lang="ru-RU" sz="2400" b="1" dirty="0" smtClean="0">
                <a:solidFill>
                  <a:schemeClr val="bg1"/>
                </a:solidFill>
              </a:rPr>
              <a:t> та </a:t>
            </a:r>
            <a:r>
              <a:rPr lang="ru-RU" sz="2400" b="1" dirty="0" err="1" smtClean="0">
                <a:solidFill>
                  <a:schemeClr val="bg1"/>
                </a:solidFill>
              </a:rPr>
              <a:t>енергозберігаючих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технологій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і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методів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невиснажливого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природокористування</a:t>
            </a:r>
            <a:r>
              <a:rPr lang="ru-RU" sz="2400" b="1" dirty="0" smtClean="0">
                <a:solidFill>
                  <a:schemeClr val="bg1"/>
                </a:solidFill>
              </a:rPr>
              <a:t>.</a:t>
            </a:r>
            <a:endParaRPr lang="uk-UA" sz="2400" b="1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Documents and Settings\Секретарь\Рабочий стол\мої\картинки для екологии\Animals_Insects_Beautiful_butterfly_016572_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642918"/>
            <a:ext cx="8644036" cy="5402523"/>
          </a:xfrm>
          <a:prstGeom prst="rect">
            <a:avLst/>
          </a:prstGeom>
          <a:noFill/>
          <a:effectLst>
            <a:outerShdw blurRad="177800" dist="584200" dir="2700000" algn="tl" rotWithShape="0">
              <a:schemeClr val="tx2">
                <a:lumMod val="75000"/>
                <a:alpha val="40000"/>
              </a:scheme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428868"/>
            <a:ext cx="8358246" cy="3071834"/>
          </a:xfrm>
          <a:gradFill flip="none" rotWithShape="1">
            <a:gsLst>
              <a:gs pos="0">
                <a:schemeClr val="accent6">
                  <a:lumMod val="50000"/>
                </a:schemeClr>
              </a:gs>
              <a:gs pos="30000">
                <a:schemeClr val="accent6">
                  <a:lumMod val="50000"/>
                </a:schemeClr>
              </a:gs>
              <a:gs pos="64999">
                <a:schemeClr val="accent6">
                  <a:lumMod val="50000"/>
                </a:schemeClr>
              </a:gs>
              <a:gs pos="89999">
                <a:schemeClr val="accent6">
                  <a:lumMod val="50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0"/>
            <a:tileRect/>
          </a:gradFill>
          <a:effectLst>
            <a:outerShdw blurRad="342900" dist="5969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buNone/>
            </a:pPr>
            <a:r>
              <a:rPr lang="uk-UA" dirty="0" smtClean="0"/>
              <a:t>	</a:t>
            </a:r>
            <a:r>
              <a:rPr lang="uk-UA" sz="2400" dirty="0" smtClean="0">
                <a:solidFill>
                  <a:schemeClr val="bg1"/>
                </a:solidFill>
              </a:rPr>
              <a:t>Особливого значення набуває спрямування суспільства на проблеми великої соціальної значущості-екології та соціальної безпеки великих міст. Стає конче необхідним випуск фахівців з екології, здатних приймати державні рішення, з урахуванням традицій українського народу, соціальних і економічних особливостей, вимог національного та міжнародного законодавства.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Documents and Settings\Секретарь\Рабочий стол\мої\картинки для екологии\Animals_Insects_Spotted_dragonfly_015802_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3609" y="0"/>
            <a:ext cx="7947448" cy="6357958"/>
          </a:xfrm>
          <a:prstGeom prst="rect">
            <a:avLst/>
          </a:prstGeom>
          <a:noFill/>
          <a:ln>
            <a:noFill/>
          </a:ln>
          <a:effectLst>
            <a:outerShdw blurRad="203200" dist="4318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143116"/>
            <a:ext cx="7929618" cy="2857520"/>
          </a:xfrm>
          <a:gradFill>
            <a:gsLst>
              <a:gs pos="0">
                <a:schemeClr val="accent6">
                  <a:lumMod val="50000"/>
                </a:schemeClr>
              </a:gs>
              <a:gs pos="30000">
                <a:schemeClr val="accent6">
                  <a:lumMod val="50000"/>
                </a:schemeClr>
              </a:gs>
              <a:gs pos="64999">
                <a:schemeClr val="accent6">
                  <a:lumMod val="50000"/>
                </a:schemeClr>
              </a:gs>
              <a:gs pos="89999">
                <a:schemeClr val="accent6">
                  <a:lumMod val="50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0"/>
          </a:gradFill>
          <a:effectLst/>
        </p:spPr>
        <p:txBody>
          <a:bodyPr/>
          <a:lstStyle/>
          <a:p>
            <a:pPr algn="ctr"/>
            <a:r>
              <a:rPr lang="uk-UA" dirty="0" smtClean="0">
                <a:solidFill>
                  <a:schemeClr val="bg1"/>
                </a:solidFill>
              </a:rPr>
              <a:t>Випускники Університету </a:t>
            </a:r>
            <a:r>
              <a:rPr lang="uk-UA" dirty="0" err="1" smtClean="0">
                <a:solidFill>
                  <a:schemeClr val="bg1"/>
                </a:solidFill>
              </a:rPr>
              <a:t>“Україна”</a:t>
            </a:r>
            <a:r>
              <a:rPr lang="uk-UA" dirty="0" smtClean="0">
                <a:solidFill>
                  <a:schemeClr val="bg1"/>
                </a:solidFill>
              </a:rPr>
              <a:t> зможуть сформувати нове екологічне обличчя незалежної України.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Picture 42" descr="B_W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7950" y="4286256"/>
            <a:ext cx="2160000" cy="1620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</a:schemeClr>
              </a:gs>
              <a:gs pos="30000">
                <a:schemeClr val="accent6">
                  <a:lumMod val="50000"/>
                </a:schemeClr>
              </a:gs>
              <a:gs pos="64999">
                <a:schemeClr val="accent6">
                  <a:lumMod val="50000"/>
                </a:schemeClr>
              </a:gs>
              <a:gs pos="89999">
                <a:schemeClr val="accent6">
                  <a:lumMod val="50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0"/>
          </a:gradFill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Секретарь\Рабочий стол\мої\картинки для екологии\Animals_Beasts_Funny_Panda_016448_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14290"/>
            <a:ext cx="8229657" cy="5143536"/>
          </a:xfrm>
          <a:prstGeom prst="rect">
            <a:avLst/>
          </a:prstGeom>
          <a:noFill/>
          <a:effectLst>
            <a:outerShdw blurRad="355600" dist="723900" dir="2700000" algn="tl" rotWithShape="0">
              <a:schemeClr val="accent2">
                <a:lumMod val="75000"/>
                <a:alpha val="40000"/>
              </a:scheme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643182"/>
            <a:ext cx="8286808" cy="3143272"/>
          </a:xfrm>
          <a:gradFill>
            <a:gsLst>
              <a:gs pos="0">
                <a:schemeClr val="accent6">
                  <a:lumMod val="50000"/>
                </a:schemeClr>
              </a:gs>
              <a:gs pos="30000">
                <a:schemeClr val="accent6">
                  <a:lumMod val="50000"/>
                </a:schemeClr>
              </a:gs>
              <a:gs pos="64999">
                <a:schemeClr val="accent6">
                  <a:lumMod val="50000"/>
                </a:schemeClr>
              </a:gs>
              <a:gs pos="89999">
                <a:schemeClr val="accent6">
                  <a:lumMod val="50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0"/>
          </a:gradFill>
          <a:effectLst>
            <a:outerShdw blurRad="139700" dist="2794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buNone/>
            </a:pPr>
            <a:r>
              <a:rPr lang="uk-UA" dirty="0" smtClean="0"/>
              <a:t>		</a:t>
            </a:r>
            <a:r>
              <a:rPr lang="uk-UA" dirty="0" smtClean="0">
                <a:solidFill>
                  <a:schemeClr val="bg1"/>
                </a:solidFill>
              </a:rPr>
              <a:t>Навчальний процес </a:t>
            </a:r>
            <a:r>
              <a:rPr lang="uk-UA" dirty="0" smtClean="0">
                <a:solidFill>
                  <a:schemeClr val="bg1"/>
                </a:solidFill>
              </a:rPr>
              <a:t>має </a:t>
            </a:r>
            <a:r>
              <a:rPr lang="uk-UA" dirty="0" smtClean="0">
                <a:solidFill>
                  <a:schemeClr val="bg1"/>
                </a:solidFill>
              </a:rPr>
              <a:t>міжнародну орієнтацію, проводиться за сучасними методиками. До викладання залучені викладачі нового покоління та провідні фахівці центрального органу виконавчої влади у сфері охорони навколишнього природного середовища.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Секретарь\Рабочий стол\мої\картинки для екологии\Animals_Insects_Bee_005545_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0"/>
            <a:ext cx="8143900" cy="6091893"/>
          </a:xfrm>
          <a:prstGeom prst="rect">
            <a:avLst/>
          </a:prstGeom>
          <a:noFill/>
          <a:effectLst>
            <a:outerShdw blurRad="203200" dist="495300" dir="2700000" algn="tl" rotWithShape="0">
              <a:schemeClr val="accent2">
                <a:lumMod val="75000"/>
                <a:alpha val="40000"/>
              </a:scheme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2714620"/>
            <a:ext cx="8572560" cy="1857388"/>
          </a:xfrm>
          <a:gradFill>
            <a:gsLst>
              <a:gs pos="0">
                <a:schemeClr val="accent6">
                  <a:lumMod val="50000"/>
                </a:schemeClr>
              </a:gs>
              <a:gs pos="30000">
                <a:schemeClr val="accent6">
                  <a:lumMod val="50000"/>
                </a:schemeClr>
              </a:gs>
              <a:gs pos="64999">
                <a:schemeClr val="accent6">
                  <a:lumMod val="50000"/>
                </a:schemeClr>
              </a:gs>
              <a:gs pos="89999">
                <a:schemeClr val="accent6">
                  <a:lumMod val="50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0"/>
          </a:gradFill>
          <a:effectLst>
            <a:outerShdw blurRad="165100" dist="2413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buNone/>
            </a:pPr>
            <a:r>
              <a:rPr lang="uk-UA" dirty="0" smtClean="0"/>
              <a:t>		</a:t>
            </a:r>
            <a:r>
              <a:rPr lang="uk-UA" sz="2400" dirty="0" smtClean="0">
                <a:solidFill>
                  <a:schemeClr val="bg1"/>
                </a:solidFill>
              </a:rPr>
              <a:t>Ми готуємо </a:t>
            </a:r>
            <a:r>
              <a:rPr lang="uk-UA" sz="2400" dirty="0" smtClean="0">
                <a:solidFill>
                  <a:schemeClr val="bg1"/>
                </a:solidFill>
              </a:rPr>
              <a:t>бакалаврів зі спеціальності </a:t>
            </a:r>
            <a:r>
              <a:rPr lang="uk-UA" sz="2400" dirty="0" err="1" smtClean="0">
                <a:solidFill>
                  <a:schemeClr val="bg1"/>
                </a:solidFill>
              </a:rPr>
              <a:t>“Екологія</a:t>
            </a:r>
            <a:r>
              <a:rPr lang="uk-UA" sz="2400" dirty="0" smtClean="0">
                <a:solidFill>
                  <a:schemeClr val="bg1"/>
                </a:solidFill>
              </a:rPr>
              <a:t> та охорона навколишнього </a:t>
            </a:r>
            <a:r>
              <a:rPr lang="uk-UA" sz="2400" dirty="0" err="1" smtClean="0">
                <a:solidFill>
                  <a:schemeClr val="bg1"/>
                </a:solidFill>
              </a:rPr>
              <a:t>середовища”</a:t>
            </a:r>
            <a:r>
              <a:rPr lang="uk-UA" sz="2400" dirty="0" smtClean="0">
                <a:solidFill>
                  <a:schemeClr val="bg1"/>
                </a:solidFill>
              </a:rPr>
              <a:t> з наступним отриманням кваліфікації спеціаліста (1 рік навчання) та магістра (1,5 роки навчання).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4" name="Picture 40" descr="original_metal_w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00892" y="4857760"/>
            <a:ext cx="1982609" cy="180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Секретарь\Рабочий стол\мої\картинки для екологии\Animals_Under_water_Coral_fish_013724_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0"/>
            <a:ext cx="7831828" cy="5858454"/>
          </a:xfrm>
          <a:prstGeom prst="rect">
            <a:avLst/>
          </a:prstGeom>
          <a:noFill/>
          <a:effectLst>
            <a:outerShdw blurRad="152400" dist="546100" dir="2700000" algn="tl" rotWithShape="0">
              <a:prstClr val="black">
                <a:alpha val="40000"/>
              </a:prstClr>
            </a:outerShdw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3643314"/>
            <a:ext cx="8429652" cy="1643074"/>
          </a:xfrm>
          <a:solidFill>
            <a:schemeClr val="accent1">
              <a:alpha val="65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/>
          <a:lstStyle/>
          <a:p>
            <a:r>
              <a:rPr lang="uk-UA" sz="3000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ahoma" charset="0"/>
              </a:rPr>
              <a:t>ФАКУЛЬТЕТ БІОМЕДИЧНИХ ТЕХНОЛОГІЙ</a:t>
            </a:r>
            <a:r>
              <a:rPr lang="uk-UA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ahoma" charset="0"/>
              </a:rPr>
              <a:t/>
            </a:r>
            <a:br>
              <a:rPr lang="uk-UA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ahoma" charset="0"/>
              </a:rPr>
            </a:br>
            <a:r>
              <a:rPr lang="uk-UA" sz="1400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ahoma" charset="0"/>
              </a:rPr>
              <a:t/>
            </a:r>
            <a:br>
              <a:rPr lang="uk-UA" sz="1400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ahoma" charset="0"/>
              </a:rPr>
            </a:br>
            <a:r>
              <a:rPr lang="uk-UA" sz="4800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ahoma" charset="0"/>
              </a:rPr>
              <a:t>ЕКОЛОГІЯ</a:t>
            </a:r>
            <a:endParaRPr lang="uk-UA" sz="4800" dirty="0">
              <a:latin typeface="Tahoma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928802"/>
            <a:ext cx="8715436" cy="928694"/>
          </a:xfrm>
          <a:gradFill>
            <a:gsLst>
              <a:gs pos="0">
                <a:schemeClr val="accent6">
                  <a:lumMod val="50000"/>
                </a:schemeClr>
              </a:gs>
              <a:gs pos="30000">
                <a:schemeClr val="accent6">
                  <a:lumMod val="50000"/>
                </a:schemeClr>
              </a:gs>
              <a:gs pos="64999">
                <a:schemeClr val="accent6">
                  <a:lumMod val="50000"/>
                </a:schemeClr>
              </a:gs>
              <a:gs pos="89999">
                <a:schemeClr val="accent6">
                  <a:lumMod val="50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0"/>
          </a:gradFill>
        </p:spPr>
        <p:txBody>
          <a:bodyPr/>
          <a:lstStyle/>
          <a:p>
            <a:r>
              <a:rPr lang="uk-UA" sz="3400" dirty="0" smtClean="0">
                <a:solidFill>
                  <a:schemeClr val="bg1"/>
                </a:solidFill>
              </a:rPr>
              <a:t>Випускники інституту можуть займатися:</a:t>
            </a:r>
            <a:endParaRPr lang="ru-RU" sz="3400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786058"/>
            <a:ext cx="8715436" cy="3786214"/>
          </a:xfrm>
          <a:gradFill>
            <a:gsLst>
              <a:gs pos="0">
                <a:schemeClr val="accent6">
                  <a:lumMod val="50000"/>
                </a:schemeClr>
              </a:gs>
              <a:gs pos="30000">
                <a:schemeClr val="accent6">
                  <a:lumMod val="50000"/>
                </a:schemeClr>
              </a:gs>
              <a:gs pos="64999">
                <a:schemeClr val="accent6">
                  <a:lumMod val="50000"/>
                </a:schemeClr>
              </a:gs>
              <a:gs pos="89999">
                <a:schemeClr val="accent6">
                  <a:lumMod val="50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0"/>
          </a:gradFill>
        </p:spPr>
        <p:txBody>
          <a:bodyPr/>
          <a:lstStyle/>
          <a:p>
            <a:endParaRPr lang="uk-UA" sz="2400" dirty="0" smtClean="0">
              <a:solidFill>
                <a:schemeClr val="bg1"/>
              </a:solidFill>
            </a:endParaRPr>
          </a:p>
          <a:p>
            <a:r>
              <a:rPr lang="uk-UA" sz="2400" dirty="0" smtClean="0">
                <a:solidFill>
                  <a:schemeClr val="bg1"/>
                </a:solidFill>
              </a:rPr>
              <a:t>науково-дослідною роботою;</a:t>
            </a:r>
          </a:p>
          <a:p>
            <a:r>
              <a:rPr lang="uk-UA" sz="2400" dirty="0" smtClean="0">
                <a:solidFill>
                  <a:schemeClr val="bg1"/>
                </a:solidFill>
              </a:rPr>
              <a:t>прикладною лабораторною діяльністю;</a:t>
            </a:r>
          </a:p>
          <a:p>
            <a:r>
              <a:rPr lang="uk-UA" sz="2400" dirty="0" smtClean="0">
                <a:solidFill>
                  <a:schemeClr val="bg1"/>
                </a:solidFill>
              </a:rPr>
              <a:t>науково-виробничою діяльністю (підготовка проектів організації та розвитку мисливських і рибальських господарств);</a:t>
            </a:r>
          </a:p>
          <a:p>
            <a:r>
              <a:rPr lang="uk-UA" sz="2400" dirty="0" smtClean="0">
                <a:solidFill>
                  <a:schemeClr val="bg1"/>
                </a:solidFill>
              </a:rPr>
              <a:t>інспекційною діяльністю;</a:t>
            </a:r>
          </a:p>
          <a:p>
            <a:r>
              <a:rPr lang="uk-UA" sz="2400" dirty="0" smtClean="0">
                <a:solidFill>
                  <a:schemeClr val="bg1"/>
                </a:solidFill>
              </a:rPr>
              <a:t>педагогічною діяльністю.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Picture 11" descr="09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86578" y="5000636"/>
            <a:ext cx="1427647" cy="144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Секретарь\Рабочий стол\мої\картинки для екологии\Animals_Beasts_Lion_king_of_beasts_016447_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214290"/>
            <a:ext cx="8429684" cy="5268553"/>
          </a:xfrm>
          <a:prstGeom prst="rect">
            <a:avLst/>
          </a:prstGeom>
          <a:noFill/>
          <a:effectLst>
            <a:outerShdw blurRad="215900" dist="571500" dir="2700000" algn="tl" rotWithShape="0">
              <a:schemeClr val="accent2">
                <a:lumMod val="75000"/>
                <a:alpha val="40000"/>
              </a:scheme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688" y="2500306"/>
            <a:ext cx="8644030" cy="2286016"/>
          </a:xfrm>
          <a:gradFill>
            <a:gsLst>
              <a:gs pos="0">
                <a:schemeClr val="accent6">
                  <a:lumMod val="50000"/>
                </a:schemeClr>
              </a:gs>
              <a:gs pos="30000">
                <a:schemeClr val="accent6">
                  <a:lumMod val="50000"/>
                </a:schemeClr>
              </a:gs>
              <a:gs pos="64999">
                <a:schemeClr val="accent6">
                  <a:lumMod val="50000"/>
                </a:schemeClr>
              </a:gs>
              <a:gs pos="89999">
                <a:schemeClr val="accent6">
                  <a:lumMod val="50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0"/>
          </a:gradFill>
          <a:effectLst>
            <a:outerShdw blurRad="139700" dist="2159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buNone/>
            </a:pPr>
            <a:r>
              <a:rPr lang="uk-UA" dirty="0" smtClean="0"/>
              <a:t>		</a:t>
            </a:r>
            <a:r>
              <a:rPr lang="uk-UA" sz="2400" dirty="0" smtClean="0">
                <a:solidFill>
                  <a:schemeClr val="bg1"/>
                </a:solidFill>
              </a:rPr>
              <a:t>Випускники (бакалаври) можуть працювати в органах виконавчої влади, а в разі продовження навчання на заочному відділенні за спеціальністю з метою отримання кваліфікації спеціаліст-еколог  – </a:t>
            </a:r>
          </a:p>
          <a:p>
            <a:pPr>
              <a:buNone/>
            </a:pPr>
            <a:r>
              <a:rPr lang="uk-UA" sz="2400" dirty="0" smtClean="0">
                <a:solidFill>
                  <a:schemeClr val="bg1"/>
                </a:solidFill>
              </a:rPr>
              <a:t>    в центральних органах виконавчої влади.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4" name="Picture 12" descr="09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7950" y="5072074"/>
            <a:ext cx="2268278" cy="144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Documents and Settings\Секретарь\Рабочий стол\мої\картинки для екологии\Animals_Beasts_Hands_Up_015739_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0"/>
            <a:ext cx="7711702" cy="6072206"/>
          </a:xfrm>
          <a:prstGeom prst="rect">
            <a:avLst/>
          </a:prstGeom>
          <a:noFill/>
          <a:effectLst>
            <a:outerShdw blurRad="215900" dist="622300" dir="2700000" algn="tl" rotWithShape="0">
              <a:schemeClr val="accent2">
                <a:lumMod val="75000"/>
                <a:alpha val="40000"/>
              </a:scheme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000240"/>
            <a:ext cx="7072362" cy="508000"/>
          </a:xfrm>
          <a:gradFill>
            <a:gsLst>
              <a:gs pos="0">
                <a:schemeClr val="accent6">
                  <a:lumMod val="50000"/>
                </a:schemeClr>
              </a:gs>
              <a:gs pos="30000">
                <a:schemeClr val="accent6">
                  <a:lumMod val="50000"/>
                </a:schemeClr>
              </a:gs>
              <a:gs pos="64999">
                <a:schemeClr val="accent6">
                  <a:lumMod val="50000"/>
                </a:schemeClr>
              </a:gs>
              <a:gs pos="89999">
                <a:schemeClr val="accent6">
                  <a:lumMod val="50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0"/>
          </a:gradFill>
        </p:spPr>
        <p:txBody>
          <a:bodyPr/>
          <a:lstStyle/>
          <a:p>
            <a:r>
              <a:rPr lang="uk-UA" dirty="0" smtClean="0">
                <a:solidFill>
                  <a:schemeClr val="bg1"/>
                </a:solidFill>
              </a:rPr>
              <a:t>Фахівець з екології готовий: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500306"/>
            <a:ext cx="8391554" cy="4143404"/>
          </a:xfrm>
          <a:gradFill>
            <a:gsLst>
              <a:gs pos="0">
                <a:schemeClr val="accent6">
                  <a:lumMod val="50000"/>
                </a:schemeClr>
              </a:gs>
              <a:gs pos="30000">
                <a:schemeClr val="accent6">
                  <a:lumMod val="50000"/>
                </a:schemeClr>
              </a:gs>
              <a:gs pos="64999">
                <a:schemeClr val="accent6">
                  <a:lumMod val="50000"/>
                </a:schemeClr>
              </a:gs>
              <a:gs pos="89999">
                <a:schemeClr val="accent6">
                  <a:lumMod val="50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0"/>
          </a:gradFill>
          <a:effectLst>
            <a:outerShdw blurRad="114300" dist="2159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uk-UA" dirty="0" smtClean="0">
              <a:solidFill>
                <a:schemeClr val="bg1"/>
              </a:solidFill>
            </a:endParaRPr>
          </a:p>
          <a:p>
            <a:r>
              <a:rPr lang="uk-UA" sz="2600" dirty="0" smtClean="0">
                <a:solidFill>
                  <a:schemeClr val="bg1"/>
                </a:solidFill>
              </a:rPr>
              <a:t>до </a:t>
            </a:r>
            <a:r>
              <a:rPr lang="uk-UA" sz="2600" dirty="0" smtClean="0">
                <a:solidFill>
                  <a:schemeClr val="bg1"/>
                </a:solidFill>
              </a:rPr>
              <a:t>активної діяльності по захисту професійного і соціального здоров’я та безпеки життєдіяльності людини;</a:t>
            </a:r>
          </a:p>
          <a:p>
            <a:r>
              <a:rPr lang="uk-UA" sz="2600" dirty="0" smtClean="0">
                <a:solidFill>
                  <a:schemeClr val="bg1"/>
                </a:solidFill>
              </a:rPr>
              <a:t>до </a:t>
            </a:r>
            <a:r>
              <a:rPr lang="uk-UA" sz="2600" dirty="0" smtClean="0">
                <a:solidFill>
                  <a:schemeClr val="bg1"/>
                </a:solidFill>
              </a:rPr>
              <a:t>чіткого усвідомлення стану екологічної безпеки;</a:t>
            </a:r>
          </a:p>
          <a:p>
            <a:r>
              <a:rPr lang="uk-UA" sz="2600" dirty="0" smtClean="0">
                <a:solidFill>
                  <a:schemeClr val="bg1"/>
                </a:solidFill>
              </a:rPr>
              <a:t>оцінювати </a:t>
            </a:r>
            <a:r>
              <a:rPr lang="uk-UA" sz="2600" dirty="0" smtClean="0">
                <a:solidFill>
                  <a:schemeClr val="bg1"/>
                </a:solidFill>
              </a:rPr>
              <a:t>існуючі екологічні проблеми, враховуючи економічні та соціальні наслідки, етичні вимоги;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Documents and Settings\Секретарь\Рабочий стол\мої\картинки для екологии\Animals_Beasts_Striped_zebra_014147_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0"/>
            <a:ext cx="7711702" cy="6072206"/>
          </a:xfrm>
          <a:prstGeom prst="rect">
            <a:avLst/>
          </a:prstGeom>
          <a:noFill/>
          <a:effectLst>
            <a:outerShdw blurRad="203200" dist="533400" dir="2700000" algn="tl" rotWithShape="0">
              <a:schemeClr val="accent2">
                <a:lumMod val="75000"/>
                <a:alpha val="40000"/>
              </a:scheme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857364"/>
            <a:ext cx="6553200" cy="508000"/>
          </a:xfrm>
          <a:gradFill>
            <a:gsLst>
              <a:gs pos="0">
                <a:schemeClr val="accent6">
                  <a:lumMod val="50000"/>
                </a:schemeClr>
              </a:gs>
              <a:gs pos="30000">
                <a:schemeClr val="accent6">
                  <a:lumMod val="50000"/>
                </a:schemeClr>
              </a:gs>
              <a:gs pos="64999">
                <a:schemeClr val="accent6">
                  <a:lumMod val="50000"/>
                </a:schemeClr>
              </a:gs>
              <a:gs pos="89999">
                <a:schemeClr val="accent6">
                  <a:lumMod val="50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0"/>
          </a:gradFill>
        </p:spPr>
        <p:txBody>
          <a:bodyPr/>
          <a:lstStyle/>
          <a:p>
            <a:r>
              <a:rPr lang="uk-UA" dirty="0" smtClean="0">
                <a:solidFill>
                  <a:schemeClr val="bg1"/>
                </a:solidFill>
              </a:rPr>
              <a:t>Фахівець з екології готовий: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357430"/>
            <a:ext cx="8462992" cy="4000528"/>
          </a:xfrm>
          <a:gradFill>
            <a:gsLst>
              <a:gs pos="0">
                <a:schemeClr val="accent6">
                  <a:lumMod val="50000"/>
                </a:schemeClr>
              </a:gs>
              <a:gs pos="30000">
                <a:schemeClr val="accent6">
                  <a:lumMod val="50000"/>
                </a:schemeClr>
              </a:gs>
              <a:gs pos="64999">
                <a:schemeClr val="accent6">
                  <a:lumMod val="50000"/>
                </a:schemeClr>
              </a:gs>
              <a:gs pos="89999">
                <a:schemeClr val="accent6">
                  <a:lumMod val="50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0"/>
          </a:gradFill>
          <a:effectLst>
            <a:outerShdw blurRad="215900" dist="3937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uk-UA" sz="2400" dirty="0" smtClean="0">
              <a:solidFill>
                <a:schemeClr val="bg1"/>
              </a:solidFill>
            </a:endParaRPr>
          </a:p>
          <a:p>
            <a:r>
              <a:rPr lang="uk-UA" sz="2400" dirty="0" smtClean="0">
                <a:solidFill>
                  <a:schemeClr val="bg1"/>
                </a:solidFill>
              </a:rPr>
              <a:t>до </a:t>
            </a:r>
            <a:r>
              <a:rPr lang="uk-UA" sz="2400" dirty="0" smtClean="0">
                <a:solidFill>
                  <a:schemeClr val="bg1"/>
                </a:solidFill>
              </a:rPr>
              <a:t>здійснення соціальної політики у природоохоронній сфері;</a:t>
            </a:r>
          </a:p>
          <a:p>
            <a:r>
              <a:rPr lang="uk-UA" sz="2400" dirty="0" smtClean="0">
                <a:solidFill>
                  <a:schemeClr val="bg1"/>
                </a:solidFill>
              </a:rPr>
              <a:t>до </a:t>
            </a:r>
            <a:r>
              <a:rPr lang="uk-UA" sz="2400" dirty="0" smtClean="0">
                <a:solidFill>
                  <a:schemeClr val="bg1"/>
                </a:solidFill>
              </a:rPr>
              <a:t>сучасних методів експлуатації та проектування систем захисту довкілля;</a:t>
            </a:r>
          </a:p>
          <a:p>
            <a:r>
              <a:rPr lang="uk-UA" sz="2400" dirty="0" smtClean="0">
                <a:solidFill>
                  <a:schemeClr val="bg1"/>
                </a:solidFill>
              </a:rPr>
              <a:t>до </a:t>
            </a:r>
            <a:r>
              <a:rPr lang="uk-UA" sz="2400" dirty="0" smtClean="0">
                <a:solidFill>
                  <a:schemeClr val="bg1"/>
                </a:solidFill>
              </a:rPr>
              <a:t>захисту навколишнього середовища;</a:t>
            </a:r>
          </a:p>
          <a:p>
            <a:r>
              <a:rPr lang="uk-UA" sz="2400" dirty="0" smtClean="0">
                <a:solidFill>
                  <a:schemeClr val="bg1"/>
                </a:solidFill>
              </a:rPr>
              <a:t>до </a:t>
            </a:r>
            <a:r>
              <a:rPr lang="uk-UA" sz="2400" dirty="0" smtClean="0">
                <a:solidFill>
                  <a:schemeClr val="bg1"/>
                </a:solidFill>
              </a:rPr>
              <a:t>проведення екологічного моніторингу всіх рівнів;</a:t>
            </a:r>
          </a:p>
          <a:p>
            <a:r>
              <a:rPr lang="uk-UA" sz="2400" dirty="0" smtClean="0">
                <a:solidFill>
                  <a:schemeClr val="bg1"/>
                </a:solidFill>
              </a:rPr>
              <a:t>до </a:t>
            </a:r>
            <a:r>
              <a:rPr lang="uk-UA" sz="2400" dirty="0" smtClean="0">
                <a:solidFill>
                  <a:schemeClr val="bg1"/>
                </a:solidFill>
              </a:rPr>
              <a:t>проведення екологічної експертизи науково-технічних проектів та видів діяльності;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Documents and Settings\Секретарь\Рабочий стол\мої\картинки для екологии\Animals_Beasts_Playful_Lemur_005564_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0"/>
            <a:ext cx="8035739" cy="6015054"/>
          </a:xfrm>
          <a:prstGeom prst="rect">
            <a:avLst/>
          </a:prstGeom>
          <a:noFill/>
          <a:effectLst>
            <a:outerShdw blurRad="241300" dist="711200" dir="2700000" algn="tl" rotWithShape="0">
              <a:schemeClr val="accent2">
                <a:lumMod val="75000"/>
                <a:alpha val="40000"/>
              </a:scheme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357430"/>
            <a:ext cx="6553200" cy="508000"/>
          </a:xfrm>
          <a:gradFill>
            <a:gsLst>
              <a:gs pos="0">
                <a:schemeClr val="accent6">
                  <a:lumMod val="50000"/>
                </a:schemeClr>
              </a:gs>
              <a:gs pos="30000">
                <a:schemeClr val="accent6">
                  <a:lumMod val="50000"/>
                </a:schemeClr>
              </a:gs>
              <a:gs pos="64999">
                <a:schemeClr val="accent6">
                  <a:lumMod val="50000"/>
                </a:schemeClr>
              </a:gs>
              <a:gs pos="89999">
                <a:schemeClr val="accent6">
                  <a:lumMod val="50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0"/>
          </a:gradFill>
        </p:spPr>
        <p:txBody>
          <a:bodyPr/>
          <a:lstStyle/>
          <a:p>
            <a:r>
              <a:rPr lang="uk-UA" dirty="0" smtClean="0">
                <a:solidFill>
                  <a:schemeClr val="bg1"/>
                </a:solidFill>
              </a:rPr>
              <a:t>Фахівець з екології готовий: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2857496"/>
            <a:ext cx="8248678" cy="3665542"/>
          </a:xfrm>
          <a:gradFill>
            <a:gsLst>
              <a:gs pos="0">
                <a:schemeClr val="accent6">
                  <a:lumMod val="50000"/>
                </a:schemeClr>
              </a:gs>
              <a:gs pos="30000">
                <a:schemeClr val="accent6">
                  <a:lumMod val="50000"/>
                </a:schemeClr>
              </a:gs>
              <a:gs pos="64999">
                <a:schemeClr val="accent6">
                  <a:lumMod val="50000"/>
                </a:schemeClr>
              </a:gs>
              <a:gs pos="89999">
                <a:schemeClr val="accent6">
                  <a:lumMod val="50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0"/>
          </a:gradFill>
          <a:effectLst>
            <a:outerShdw blurRad="215900" dist="3048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uk-UA" sz="2400" dirty="0" smtClean="0">
              <a:solidFill>
                <a:schemeClr val="bg1"/>
              </a:solidFill>
            </a:endParaRPr>
          </a:p>
          <a:p>
            <a:r>
              <a:rPr lang="uk-UA" sz="2400" dirty="0" smtClean="0">
                <a:solidFill>
                  <a:schemeClr val="bg1"/>
                </a:solidFill>
              </a:rPr>
              <a:t>до </a:t>
            </a:r>
            <a:r>
              <a:rPr lang="uk-UA" sz="2400" dirty="0" smtClean="0">
                <a:solidFill>
                  <a:schemeClr val="bg1"/>
                </a:solidFill>
              </a:rPr>
              <a:t>впровадження екологічного менеджменту;</a:t>
            </a:r>
          </a:p>
          <a:p>
            <a:r>
              <a:rPr lang="uk-UA" sz="2400" dirty="0" smtClean="0">
                <a:solidFill>
                  <a:schemeClr val="bg1"/>
                </a:solidFill>
              </a:rPr>
              <a:t>до </a:t>
            </a:r>
            <a:r>
              <a:rPr lang="uk-UA" sz="2400" dirty="0" smtClean="0">
                <a:solidFill>
                  <a:schemeClr val="bg1"/>
                </a:solidFill>
              </a:rPr>
              <a:t>вирішення природоохоронних проблем на всіх рівнях;</a:t>
            </a:r>
          </a:p>
          <a:p>
            <a:r>
              <a:rPr lang="uk-UA" sz="2400" dirty="0" smtClean="0">
                <a:solidFill>
                  <a:schemeClr val="bg1"/>
                </a:solidFill>
              </a:rPr>
              <a:t>до </a:t>
            </a:r>
            <a:r>
              <a:rPr lang="uk-UA" sz="2400" dirty="0" smtClean="0">
                <a:solidFill>
                  <a:schemeClr val="bg1"/>
                </a:solidFill>
              </a:rPr>
              <a:t>гармонізації національної екологічної політики регулювання екологічної безпеки з європейською та світовою екологічною політикою.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Documents and Settings\Секретарь\Рабочий стол\мої\картинки для екологии\Animals_Beasts__000186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0"/>
            <a:ext cx="7640074" cy="5715016"/>
          </a:xfrm>
          <a:prstGeom prst="rect">
            <a:avLst/>
          </a:prstGeom>
          <a:noFill/>
          <a:effectLst>
            <a:outerShdw blurRad="266700" dist="647700" dir="2700000" algn="tl" rotWithShape="0">
              <a:schemeClr val="accent2">
                <a:lumMod val="75000"/>
                <a:alpha val="40000"/>
              </a:scheme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14678" y="2214554"/>
            <a:ext cx="5929322" cy="4500594"/>
          </a:xfrm>
        </p:spPr>
        <p:txBody>
          <a:bodyPr/>
          <a:lstStyle/>
          <a:p>
            <a:pPr algn="ctr">
              <a:lnSpc>
                <a:spcPct val="80000"/>
              </a:lnSpc>
              <a:buNone/>
            </a:pPr>
            <a:r>
              <a:rPr lang="uk-UA" sz="2500" b="1" dirty="0" smtClean="0"/>
              <a:t>Галузь знань:</a:t>
            </a:r>
          </a:p>
          <a:p>
            <a:pPr algn="ctr">
              <a:lnSpc>
                <a:spcPct val="80000"/>
              </a:lnSpc>
              <a:buNone/>
            </a:pPr>
            <a:r>
              <a:rPr lang="uk-UA" sz="2400" dirty="0" smtClean="0"/>
              <a:t>0401 </a:t>
            </a:r>
            <a:r>
              <a:rPr lang="uk-UA" sz="2400" dirty="0" err="1" smtClean="0"/>
              <a:t>“Природничі</a:t>
            </a:r>
            <a:r>
              <a:rPr lang="uk-UA" sz="2400" dirty="0" smtClean="0"/>
              <a:t>  </a:t>
            </a:r>
            <a:r>
              <a:rPr lang="uk-UA" sz="2400" dirty="0" err="1" smtClean="0"/>
              <a:t>науки”</a:t>
            </a:r>
            <a:endParaRPr lang="uk-UA" sz="2400" dirty="0" smtClean="0"/>
          </a:p>
          <a:p>
            <a:pPr algn="ctr">
              <a:lnSpc>
                <a:spcPct val="80000"/>
              </a:lnSpc>
              <a:buNone/>
            </a:pPr>
            <a:endParaRPr lang="uk-UA" sz="2500" dirty="0"/>
          </a:p>
          <a:p>
            <a:pPr algn="ctr">
              <a:lnSpc>
                <a:spcPct val="80000"/>
              </a:lnSpc>
              <a:buNone/>
            </a:pPr>
            <a:r>
              <a:rPr lang="uk-UA" sz="2500" b="1" dirty="0" smtClean="0"/>
              <a:t>Напрям підготовки:</a:t>
            </a:r>
          </a:p>
          <a:p>
            <a:pPr algn="ctr">
              <a:lnSpc>
                <a:spcPct val="80000"/>
              </a:lnSpc>
              <a:buNone/>
            </a:pPr>
            <a:r>
              <a:rPr lang="uk-UA" sz="1800" dirty="0" smtClean="0"/>
              <a:t>Екологія, охорона навколишнього середовища</a:t>
            </a:r>
          </a:p>
          <a:p>
            <a:pPr algn="ctr">
              <a:lnSpc>
                <a:spcPct val="80000"/>
              </a:lnSpc>
              <a:buNone/>
            </a:pPr>
            <a:r>
              <a:rPr lang="uk-UA" sz="1800" dirty="0"/>
              <a:t>т</a:t>
            </a:r>
            <a:r>
              <a:rPr lang="uk-UA" sz="1800" dirty="0" smtClean="0"/>
              <a:t>а збалансоване природокористування</a:t>
            </a:r>
          </a:p>
          <a:p>
            <a:pPr algn="ctr">
              <a:lnSpc>
                <a:spcPct val="80000"/>
              </a:lnSpc>
              <a:buNone/>
            </a:pPr>
            <a:endParaRPr lang="uk-UA" sz="2500" dirty="0"/>
          </a:p>
          <a:p>
            <a:pPr algn="ctr">
              <a:lnSpc>
                <a:spcPct val="80000"/>
              </a:lnSpc>
              <a:buNone/>
            </a:pPr>
            <a:r>
              <a:rPr lang="uk-UA" sz="2500" b="1" dirty="0" smtClean="0"/>
              <a:t>Спеціальність:</a:t>
            </a:r>
          </a:p>
          <a:p>
            <a:pPr algn="ctr">
              <a:lnSpc>
                <a:spcPct val="80000"/>
              </a:lnSpc>
              <a:buNone/>
            </a:pPr>
            <a:r>
              <a:rPr lang="uk-UA" sz="2000" dirty="0" smtClean="0"/>
              <a:t>Екологія та охорона навколишнього середовища</a:t>
            </a:r>
            <a:endParaRPr lang="uk-UA" sz="2000" dirty="0"/>
          </a:p>
        </p:txBody>
      </p:sp>
      <p:pic>
        <p:nvPicPr>
          <p:cNvPr id="2050" name="Picture 2" descr="C:\Documents and Settings\Секретарь\Рабочий стол\мої\картинки для екологии\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1643050"/>
            <a:ext cx="3500430" cy="5002358"/>
          </a:xfrm>
          <a:prstGeom prst="rect">
            <a:avLst/>
          </a:prstGeom>
          <a:noFill/>
          <a:ln w="25400" cmpd="sng">
            <a:noFill/>
          </a:ln>
          <a:effectLst>
            <a:outerShdw blurRad="812800" dist="228600" dir="13500000" sx="105000" sy="105000" algn="br" rotWithShape="0">
              <a:schemeClr val="tx2">
                <a:alpha val="83000"/>
              </a:schemeClr>
            </a:outerShdw>
          </a:effectLst>
          <a:scene3d>
            <a:camera prst="isometricOffAxis1Right"/>
            <a:lightRig rig="threePt" dir="t"/>
          </a:scene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2928934"/>
            <a:ext cx="8358246" cy="3071834"/>
          </a:xfrm>
          <a:gradFill>
            <a:gsLst>
              <a:gs pos="0">
                <a:schemeClr val="accent6">
                  <a:lumMod val="50000"/>
                </a:schemeClr>
              </a:gs>
              <a:gs pos="30000">
                <a:schemeClr val="accent6">
                  <a:lumMod val="50000"/>
                </a:schemeClr>
              </a:gs>
              <a:gs pos="64999">
                <a:schemeClr val="accent6">
                  <a:lumMod val="50000"/>
                </a:schemeClr>
              </a:gs>
              <a:gs pos="89999">
                <a:schemeClr val="accent6">
                  <a:lumMod val="50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0"/>
          </a:gradFill>
          <a:effectLst>
            <a:outerShdw blurRad="190500" dist="3683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buNone/>
            </a:pPr>
            <a:r>
              <a:rPr lang="uk-UA" dirty="0" smtClean="0"/>
              <a:t>		</a:t>
            </a:r>
            <a:r>
              <a:rPr lang="uk-UA" sz="2400" dirty="0" smtClean="0">
                <a:solidFill>
                  <a:schemeClr val="bg1"/>
                </a:solidFill>
              </a:rPr>
              <a:t>Освітній рівень бакалавра з екології є базовим для продовження навчання за програмою підготовки </a:t>
            </a:r>
            <a:r>
              <a:rPr lang="uk-UA" sz="2400" b="1" dirty="0" smtClean="0">
                <a:solidFill>
                  <a:schemeClr val="bg1"/>
                </a:solidFill>
              </a:rPr>
              <a:t>спеціаліста (магістра) цієї спеціальності </a:t>
            </a:r>
            <a:r>
              <a:rPr lang="uk-UA" sz="2400" dirty="0" smtClean="0">
                <a:solidFill>
                  <a:schemeClr val="bg1"/>
                </a:solidFill>
              </a:rPr>
              <a:t>в нашому університеті.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4" name="Picture 45" descr="12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8" y="4429132"/>
            <a:ext cx="1976622" cy="144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Documents and Settings\Секретарь\Рабочий стол\мої\картинки для екологии\Animals_Insects_Peacock_butterfly_005549_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0"/>
            <a:ext cx="7715273" cy="5786454"/>
          </a:xfrm>
          <a:prstGeom prst="rect">
            <a:avLst/>
          </a:prstGeom>
          <a:noFill/>
          <a:effectLst>
            <a:outerShdw blurRad="228600" dist="558800" dir="2700000" algn="tl" rotWithShape="0">
              <a:schemeClr val="accent2">
                <a:lumMod val="75000"/>
                <a:alpha val="40000"/>
              </a:scheme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928802"/>
            <a:ext cx="8715436" cy="4786346"/>
          </a:xfrm>
          <a:gradFill>
            <a:gsLst>
              <a:gs pos="0">
                <a:schemeClr val="accent6">
                  <a:lumMod val="50000"/>
                </a:schemeClr>
              </a:gs>
              <a:gs pos="30000">
                <a:schemeClr val="accent6">
                  <a:lumMod val="50000"/>
                </a:schemeClr>
              </a:gs>
              <a:gs pos="64999">
                <a:schemeClr val="accent6">
                  <a:lumMod val="50000"/>
                </a:schemeClr>
              </a:gs>
              <a:gs pos="89999">
                <a:schemeClr val="accent6">
                  <a:lumMod val="50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0"/>
          </a:gradFill>
          <a:effectLst>
            <a:outerShdw blurRad="139700" dist="2032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buNone/>
            </a:pPr>
            <a:r>
              <a:rPr lang="uk-UA" sz="2400" dirty="0" smtClean="0">
                <a:solidFill>
                  <a:schemeClr val="bg1"/>
                </a:solidFill>
              </a:rPr>
              <a:t>АДРЕСА  ФАКУЛЬТЕТУ:</a:t>
            </a:r>
          </a:p>
          <a:p>
            <a:pPr>
              <a:buNone/>
            </a:pPr>
            <a:r>
              <a:rPr lang="uk-UA" sz="2400" dirty="0">
                <a:solidFill>
                  <a:schemeClr val="bg1"/>
                </a:solidFill>
              </a:rPr>
              <a:t>м</a:t>
            </a:r>
            <a:r>
              <a:rPr lang="uk-UA" sz="2400" dirty="0" smtClean="0">
                <a:solidFill>
                  <a:schemeClr val="bg1"/>
                </a:solidFill>
              </a:rPr>
              <a:t>. Київ, вулиця Львівська, 23,</a:t>
            </a:r>
          </a:p>
          <a:p>
            <a:pPr>
              <a:buNone/>
            </a:pPr>
            <a:r>
              <a:rPr lang="uk-UA" sz="2400" dirty="0" smtClean="0">
                <a:solidFill>
                  <a:schemeClr val="bg1"/>
                </a:solidFill>
              </a:rPr>
              <a:t>корпус  2, к. 301, 302</a:t>
            </a:r>
          </a:p>
          <a:p>
            <a:pPr>
              <a:buNone/>
            </a:pPr>
            <a:r>
              <a:rPr lang="uk-UA" sz="2400" b="1" dirty="0" smtClean="0">
                <a:solidFill>
                  <a:schemeClr val="bg1"/>
                </a:solidFill>
              </a:rPr>
              <a:t>Тел.</a:t>
            </a:r>
            <a:r>
              <a:rPr lang="en-US" sz="2400" b="1" dirty="0" smtClean="0">
                <a:solidFill>
                  <a:schemeClr val="bg1"/>
                </a:solidFill>
              </a:rPr>
              <a:t>:</a:t>
            </a:r>
            <a:r>
              <a:rPr lang="uk-UA" sz="2400" b="1" dirty="0" smtClean="0">
                <a:solidFill>
                  <a:schemeClr val="bg1"/>
                </a:solidFill>
              </a:rPr>
              <a:t> </a:t>
            </a:r>
            <a:r>
              <a:rPr lang="uk-UA" sz="2400" b="1" dirty="0" smtClean="0">
                <a:solidFill>
                  <a:schemeClr val="bg1"/>
                </a:solidFill>
              </a:rPr>
              <a:t>(044) 424-31-87</a:t>
            </a:r>
            <a:endParaRPr lang="uk-UA" sz="2400" b="1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uk-UA" sz="2400" b="1" dirty="0">
                <a:solidFill>
                  <a:schemeClr val="bg1"/>
                </a:solidFill>
              </a:rPr>
              <a:t> </a:t>
            </a:r>
            <a:r>
              <a:rPr lang="uk-UA" sz="2400" b="1" dirty="0" smtClean="0">
                <a:solidFill>
                  <a:schemeClr val="bg1"/>
                </a:solidFill>
              </a:rPr>
              <a:t>        </a:t>
            </a:r>
            <a:r>
              <a:rPr lang="uk-UA" sz="2400" b="1" dirty="0" smtClean="0">
                <a:solidFill>
                  <a:schemeClr val="bg1"/>
                </a:solidFill>
              </a:rPr>
              <a:t>          409-24-16</a:t>
            </a:r>
            <a:endParaRPr lang="uk-UA" sz="2400" b="1" dirty="0" smtClean="0">
              <a:solidFill>
                <a:schemeClr val="bg1"/>
              </a:solidFill>
            </a:endParaRPr>
          </a:p>
          <a:p>
            <a:pPr algn="r">
              <a:buNone/>
            </a:pPr>
            <a:r>
              <a:rPr lang="uk-UA" sz="2400" dirty="0" smtClean="0">
                <a:solidFill>
                  <a:schemeClr val="bg1"/>
                </a:solidFill>
              </a:rPr>
              <a:t>ПРИЙМАЛЬНА  КОМІСІЯ:</a:t>
            </a:r>
          </a:p>
          <a:p>
            <a:pPr algn="r">
              <a:buNone/>
            </a:pPr>
            <a:r>
              <a:rPr lang="uk-UA" sz="2400" dirty="0">
                <a:solidFill>
                  <a:schemeClr val="bg1"/>
                </a:solidFill>
              </a:rPr>
              <a:t>м</a:t>
            </a:r>
            <a:r>
              <a:rPr lang="uk-UA" sz="2400" dirty="0" smtClean="0">
                <a:solidFill>
                  <a:schemeClr val="bg1"/>
                </a:solidFill>
              </a:rPr>
              <a:t>. Київ, вулиця Львівська,</a:t>
            </a:r>
          </a:p>
          <a:p>
            <a:pPr algn="r">
              <a:buNone/>
            </a:pPr>
            <a:r>
              <a:rPr lang="uk-UA" sz="2400" dirty="0" smtClean="0">
                <a:solidFill>
                  <a:schemeClr val="bg1"/>
                </a:solidFill>
              </a:rPr>
              <a:t>23, 1 поверх, к. 104</a:t>
            </a:r>
          </a:p>
          <a:p>
            <a:pPr algn="r">
              <a:buNone/>
            </a:pPr>
            <a:r>
              <a:rPr lang="uk-UA" sz="2400" dirty="0" smtClean="0">
                <a:solidFill>
                  <a:schemeClr val="bg1"/>
                </a:solidFill>
              </a:rPr>
              <a:t>(метро </a:t>
            </a:r>
            <a:r>
              <a:rPr lang="uk-UA" sz="2400" dirty="0" err="1" smtClean="0">
                <a:solidFill>
                  <a:schemeClr val="bg1"/>
                </a:solidFill>
              </a:rPr>
              <a:t>“Житомирська”</a:t>
            </a:r>
            <a:r>
              <a:rPr lang="uk-UA" sz="2400" dirty="0" smtClean="0">
                <a:solidFill>
                  <a:schemeClr val="bg1"/>
                </a:solidFill>
              </a:rPr>
              <a:t>)</a:t>
            </a:r>
          </a:p>
          <a:p>
            <a:pPr algn="r">
              <a:buNone/>
            </a:pPr>
            <a:r>
              <a:rPr lang="uk-UA" sz="2400" b="1" dirty="0" smtClean="0">
                <a:solidFill>
                  <a:schemeClr val="bg1"/>
                </a:solidFill>
              </a:rPr>
              <a:t>Тел.</a:t>
            </a:r>
            <a:r>
              <a:rPr lang="en-US" sz="2400" b="1" dirty="0" smtClean="0">
                <a:solidFill>
                  <a:schemeClr val="bg1"/>
                </a:solidFill>
              </a:rPr>
              <a:t>:</a:t>
            </a:r>
            <a:r>
              <a:rPr lang="uk-UA" sz="2400" b="1" dirty="0" smtClean="0">
                <a:solidFill>
                  <a:schemeClr val="bg1"/>
                </a:solidFill>
              </a:rPr>
              <a:t> </a:t>
            </a:r>
            <a:r>
              <a:rPr lang="uk-UA" sz="2400" b="1" dirty="0" smtClean="0">
                <a:solidFill>
                  <a:schemeClr val="bg1"/>
                </a:solidFill>
              </a:rPr>
              <a:t>(044) 409-27-62</a:t>
            </a:r>
            <a:endParaRPr lang="uk-UA" sz="2400" b="1" dirty="0" smtClean="0">
              <a:solidFill>
                <a:schemeClr val="bg1"/>
              </a:solidFill>
            </a:endParaRPr>
          </a:p>
          <a:p>
            <a:pPr algn="r">
              <a:buNone/>
            </a:pPr>
            <a:r>
              <a:rPr lang="uk-UA" sz="2400" b="1" dirty="0" smtClean="0">
                <a:solidFill>
                  <a:schemeClr val="bg1"/>
                </a:solidFill>
              </a:rPr>
              <a:t>424-70-08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2714620"/>
            <a:ext cx="7429552" cy="508000"/>
          </a:xfrm>
        </p:spPr>
        <p:txBody>
          <a:bodyPr/>
          <a:lstStyle/>
          <a:p>
            <a:r>
              <a:rPr lang="uk-UA" b="1" dirty="0" smtClean="0"/>
              <a:t>Освітньо-кваліфікаційні рівні: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7224" y="3929066"/>
            <a:ext cx="7962926" cy="1857388"/>
          </a:xfrm>
        </p:spPr>
        <p:txBody>
          <a:bodyPr/>
          <a:lstStyle/>
          <a:p>
            <a:r>
              <a:rPr lang="uk-UA" b="1" dirty="0" smtClean="0"/>
              <a:t>Бакалавр</a:t>
            </a:r>
            <a:r>
              <a:rPr lang="uk-UA" dirty="0" smtClean="0"/>
              <a:t>    6.040106</a:t>
            </a:r>
          </a:p>
          <a:p>
            <a:r>
              <a:rPr lang="uk-UA" b="1" dirty="0" smtClean="0"/>
              <a:t>Спеціаліст</a:t>
            </a:r>
            <a:r>
              <a:rPr lang="uk-UA" dirty="0" smtClean="0"/>
              <a:t>  7.0</a:t>
            </a:r>
            <a:r>
              <a:rPr lang="en-US" dirty="0" smtClean="0"/>
              <a:t>4</a:t>
            </a:r>
            <a:r>
              <a:rPr lang="uk-UA" dirty="0" smtClean="0"/>
              <a:t>0</a:t>
            </a:r>
            <a:r>
              <a:rPr lang="en-US" dirty="0" smtClean="0"/>
              <a:t>1</a:t>
            </a:r>
            <a:r>
              <a:rPr lang="uk-UA" dirty="0" smtClean="0"/>
              <a:t>0</a:t>
            </a:r>
            <a:r>
              <a:rPr lang="en-US" dirty="0" smtClean="0"/>
              <a:t>601</a:t>
            </a:r>
            <a:endParaRPr lang="uk-UA" dirty="0" smtClean="0"/>
          </a:p>
          <a:p>
            <a:r>
              <a:rPr lang="uk-UA" b="1" dirty="0" smtClean="0"/>
              <a:t>Магістр </a:t>
            </a:r>
            <a:r>
              <a:rPr lang="uk-UA" dirty="0" smtClean="0"/>
              <a:t>       8.0</a:t>
            </a:r>
            <a:r>
              <a:rPr lang="en-US" dirty="0" smtClean="0"/>
              <a:t>4</a:t>
            </a:r>
            <a:r>
              <a:rPr lang="uk-UA" dirty="0" smtClean="0"/>
              <a:t>0</a:t>
            </a:r>
            <a:r>
              <a:rPr lang="en-US" dirty="0" smtClean="0"/>
              <a:t>1</a:t>
            </a:r>
            <a:r>
              <a:rPr lang="uk-UA" dirty="0" smtClean="0"/>
              <a:t>0</a:t>
            </a:r>
            <a:r>
              <a:rPr lang="en-US" dirty="0" smtClean="0"/>
              <a:t>601</a:t>
            </a:r>
            <a:endParaRPr lang="ru-RU" dirty="0"/>
          </a:p>
        </p:txBody>
      </p:sp>
      <p:pic>
        <p:nvPicPr>
          <p:cNvPr id="4" name="Picture 38" descr="original_4_w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43636" y="3786190"/>
            <a:ext cx="1986495" cy="180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Секретарь\Рабочий стол\мої\картинки для екологии\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0"/>
            <a:ext cx="8215338" cy="6208538"/>
          </a:xfrm>
          <a:prstGeom prst="rect">
            <a:avLst/>
          </a:prstGeom>
          <a:noFill/>
          <a:effectLst>
            <a:outerShdw blurRad="50800" dist="5080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2857496"/>
            <a:ext cx="7858180" cy="3214710"/>
          </a:xfrm>
          <a:gradFill flip="none" rotWithShape="1">
            <a:gsLst>
              <a:gs pos="100000">
                <a:schemeClr val="bg2">
                  <a:alpha val="52000"/>
                </a:schemeClr>
              </a:gs>
              <a:gs pos="50000">
                <a:schemeClr val="bg2"/>
              </a:gs>
              <a:gs pos="100000">
                <a:srgbClr val="156B13"/>
              </a:gs>
            </a:gsLst>
            <a:lin ang="2700000" scaled="1"/>
            <a:tileRect/>
          </a:gradFill>
          <a:effectLst>
            <a:outerShdw blurRad="393700" dist="165100" dir="1920000" sx="106000" sy="106000" algn="ctr" rotWithShape="0">
              <a:srgbClr val="000000">
                <a:alpha val="43137"/>
              </a:srgbClr>
            </a:outerShdw>
          </a:effectLst>
        </p:spPr>
        <p:txBody>
          <a:bodyPr/>
          <a:lstStyle/>
          <a:p>
            <a:pPr>
              <a:buNone/>
            </a:pPr>
            <a:r>
              <a:rPr lang="uk-UA" dirty="0" smtClean="0"/>
              <a:t>	</a:t>
            </a:r>
            <a:r>
              <a:rPr lang="uk-UA" b="1" dirty="0" smtClean="0"/>
              <a:t>	</a:t>
            </a:r>
            <a:r>
              <a:rPr lang="uk-UA" sz="2400" b="1" dirty="0" smtClean="0">
                <a:solidFill>
                  <a:schemeClr val="bg1"/>
                </a:solidFill>
              </a:rPr>
              <a:t>Інтенсивна техногенна діяльність людини привела нас на поріг глобальної екологічної катастрофи, провісниками якої стали тепличний ефект та кислотні дощі, виснаження озонового шару та спустелювання, загрозливе забруднення довкілля різними токсичними речовинами, а на Україні до того ж додалися наслідки Чорнобильської аварії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214290"/>
            <a:ext cx="8286776" cy="6215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393700" dist="419100" dir="3660000" algn="l" rotWithShape="0">
              <a:schemeClr val="bg2">
                <a:alpha val="40000"/>
              </a:scheme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2857496"/>
            <a:ext cx="7715304" cy="2786082"/>
          </a:xfrm>
          <a:gradFill flip="none" rotWithShape="1">
            <a:gsLst>
              <a:gs pos="34000">
                <a:schemeClr val="bg2">
                  <a:alpha val="63000"/>
                </a:schemeClr>
              </a:gs>
              <a:gs pos="34000">
                <a:schemeClr val="accent1"/>
              </a:gs>
              <a:gs pos="70000">
                <a:schemeClr val="bg2">
                  <a:alpha val="47000"/>
                </a:schemeClr>
              </a:gs>
              <a:gs pos="100000">
                <a:srgbClr val="663012"/>
              </a:gs>
            </a:gsLst>
            <a:lin ang="8100000" scaled="1"/>
            <a:tileRect/>
          </a:gradFill>
          <a:effectLst>
            <a:outerShdw blurRad="673100" dist="406400" dir="2700000" sx="104000" sy="104000" algn="tl" rotWithShape="0">
              <a:schemeClr val="tx1">
                <a:alpha val="40000"/>
              </a:schemeClr>
            </a:outerShdw>
          </a:effectLst>
        </p:spPr>
        <p:txBody>
          <a:bodyPr/>
          <a:lstStyle/>
          <a:p>
            <a:pPr>
              <a:buNone/>
            </a:pPr>
            <a:r>
              <a:rPr lang="uk-UA" dirty="0" smtClean="0"/>
              <a:t>	</a:t>
            </a:r>
            <a:r>
              <a:rPr lang="uk-UA" b="1" dirty="0" smtClean="0">
                <a:solidFill>
                  <a:schemeClr val="bg1"/>
                </a:solidFill>
              </a:rPr>
              <a:t>	</a:t>
            </a:r>
            <a:r>
              <a:rPr lang="uk-UA" sz="2400" b="1" dirty="0" smtClean="0">
                <a:solidFill>
                  <a:schemeClr val="bg1"/>
                </a:solidFill>
              </a:rPr>
              <a:t>Тому виникла необхідність саме в системі освіти на основі принципів сталого розвитку (розвитку без руйнування природного середовища) готувати нове покоління високопрофесійних спеціалістів у сфері екології та охорони навколишнього середовища. 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4" name="Picture 9" descr="05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43834" y="4429132"/>
            <a:ext cx="990001" cy="144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Documents and Settings\Секретарь\Рабочий стол\мої\картинки для екологии\Animals_Insects_Beautiful_butterfly_016023_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0"/>
            <a:ext cx="8377294" cy="6282971"/>
          </a:xfrm>
          <a:prstGeom prst="rect">
            <a:avLst/>
          </a:prstGeom>
          <a:gradFill>
            <a:gsLst>
              <a:gs pos="0">
                <a:srgbClr val="CCCCFF"/>
              </a:gs>
              <a:gs pos="17999">
                <a:srgbClr val="99CCFF"/>
              </a:gs>
              <a:gs pos="36000">
                <a:srgbClr val="9966FF"/>
              </a:gs>
              <a:gs pos="61000">
                <a:srgbClr val="CC99FF"/>
              </a:gs>
              <a:gs pos="82001">
                <a:srgbClr val="99CCFF"/>
              </a:gs>
              <a:gs pos="100000">
                <a:srgbClr val="CCCCFF"/>
              </a:gs>
            </a:gsLst>
            <a:lin ang="5400000" scaled="0"/>
          </a:gradFill>
          <a:ln cmpd="sng">
            <a:solidFill>
              <a:schemeClr val="tx1"/>
            </a:solidFill>
          </a:ln>
          <a:effectLst>
            <a:outerShdw blurRad="584200" dist="444500" dir="2700000" algn="tl" rotWithShape="0">
              <a:schemeClr val="accent2">
                <a:lumMod val="75000"/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|2.5"/>
</p:tagLst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template">
  <a:themeElements>
    <a:clrScheme name="template 3">
      <a:dk1>
        <a:srgbClr val="4D4D4D"/>
      </a:dk1>
      <a:lt1>
        <a:srgbClr val="FFFFFF"/>
      </a:lt1>
      <a:dk2>
        <a:srgbClr val="666633"/>
      </a:dk2>
      <a:lt2>
        <a:srgbClr val="660033"/>
      </a:lt2>
      <a:accent1>
        <a:srgbClr val="990033"/>
      </a:accent1>
      <a:accent2>
        <a:srgbClr val="FF6699"/>
      </a:accent2>
      <a:accent3>
        <a:srgbClr val="FFFFFF"/>
      </a:accent3>
      <a:accent4>
        <a:srgbClr val="404040"/>
      </a:accent4>
      <a:accent5>
        <a:srgbClr val="CAAAAD"/>
      </a:accent5>
      <a:accent6>
        <a:srgbClr val="E75C8A"/>
      </a:accent6>
      <a:hlink>
        <a:srgbClr val="FF9966"/>
      </a:hlink>
      <a:folHlink>
        <a:srgbClr val="EAEAEA"/>
      </a:folHlink>
    </a:clrScheme>
    <a:fontScheme name="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emplate 1">
        <a:dk1>
          <a:srgbClr val="4D4D4D"/>
        </a:dk1>
        <a:lt1>
          <a:srgbClr val="FFFFFF"/>
        </a:lt1>
        <a:dk2>
          <a:srgbClr val="000000"/>
        </a:dk2>
        <a:lt2>
          <a:srgbClr val="800000"/>
        </a:lt2>
        <a:accent1>
          <a:srgbClr val="CC3300"/>
        </a:accent1>
        <a:accent2>
          <a:srgbClr val="FF9900"/>
        </a:accent2>
        <a:accent3>
          <a:srgbClr val="FFFFFF"/>
        </a:accent3>
        <a:accent4>
          <a:srgbClr val="404040"/>
        </a:accent4>
        <a:accent5>
          <a:srgbClr val="E2ADAA"/>
        </a:accent5>
        <a:accent6>
          <a:srgbClr val="E78A00"/>
        </a:accent6>
        <a:hlink>
          <a:srgbClr val="FFCC00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2">
        <a:dk1>
          <a:srgbClr val="4D4D4D"/>
        </a:dk1>
        <a:lt1>
          <a:srgbClr val="FFFFFF"/>
        </a:lt1>
        <a:dk2>
          <a:srgbClr val="666633"/>
        </a:dk2>
        <a:lt2>
          <a:srgbClr val="CCCC00"/>
        </a:lt2>
        <a:accent1>
          <a:srgbClr val="FF9933"/>
        </a:accent1>
        <a:accent2>
          <a:srgbClr val="6633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5C2D00"/>
        </a:accent6>
        <a:hlink>
          <a:srgbClr val="FFCC66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3">
        <a:dk1>
          <a:srgbClr val="4D4D4D"/>
        </a:dk1>
        <a:lt1>
          <a:srgbClr val="FFFFFF"/>
        </a:lt1>
        <a:dk2>
          <a:srgbClr val="666633"/>
        </a:dk2>
        <a:lt2>
          <a:srgbClr val="660033"/>
        </a:lt2>
        <a:accent1>
          <a:srgbClr val="990033"/>
        </a:accent1>
        <a:accent2>
          <a:srgbClr val="FF6699"/>
        </a:accent2>
        <a:accent3>
          <a:srgbClr val="FFFFFF"/>
        </a:accent3>
        <a:accent4>
          <a:srgbClr val="404040"/>
        </a:accent4>
        <a:accent5>
          <a:srgbClr val="CAAAAD"/>
        </a:accent5>
        <a:accent6>
          <a:srgbClr val="E75C8A"/>
        </a:accent6>
        <a:hlink>
          <a:srgbClr val="FF9966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олнцестояние">
    <a:dk1>
      <a:sysClr val="windowText" lastClr="000000"/>
    </a:dk1>
    <a:lt1>
      <a:sysClr val="window" lastClr="FFFFFF"/>
    </a:lt1>
    <a:dk2>
      <a:srgbClr val="4F271C"/>
    </a:dk2>
    <a:lt2>
      <a:srgbClr val="E7DEC9"/>
    </a:lt2>
    <a:accent1>
      <a:srgbClr val="3891A7"/>
    </a:accent1>
    <a:accent2>
      <a:srgbClr val="FEB80A"/>
    </a:accent2>
    <a:accent3>
      <a:srgbClr val="C32D2E"/>
    </a:accent3>
    <a:accent4>
      <a:srgbClr val="84AA33"/>
    </a:accent4>
    <a:accent5>
      <a:srgbClr val="964305"/>
    </a:accent5>
    <a:accent6>
      <a:srgbClr val="475A8D"/>
    </a:accent6>
    <a:hlink>
      <a:srgbClr val="8DC765"/>
    </a:hlink>
    <a:folHlink>
      <a:srgbClr val="AA8A14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template</Template>
  <TotalTime>586</TotalTime>
  <Words>310</Words>
  <Application>Microsoft PowerPoint</Application>
  <PresentationFormat>Экран (4:3)</PresentationFormat>
  <Paragraphs>93</Paragraphs>
  <Slides>32</Slides>
  <Notes>32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32</vt:i4>
      </vt:variant>
    </vt:vector>
  </HeadingPairs>
  <TitlesOfParts>
    <vt:vector size="34" baseType="lpstr">
      <vt:lpstr>template</vt:lpstr>
      <vt:lpstr>Поток</vt:lpstr>
      <vt:lpstr>Відкритий міжнародний університет розвитку людини</vt:lpstr>
      <vt:lpstr>ФАКУЛЬТЕТ БІОМЕДИЧНИХ ТЕХНОЛОГІЙ  ЕКОЛОГІЯ</vt:lpstr>
      <vt:lpstr>Слайд 3</vt:lpstr>
      <vt:lpstr>Освітньо-кваліфікаційні рівні: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Випускники Університету “Україна” зможуть сформувати нове екологічне обличчя незалежної України.</vt:lpstr>
      <vt:lpstr>Слайд 15</vt:lpstr>
      <vt:lpstr>Слайд 16</vt:lpstr>
      <vt:lpstr>Слайд 17</vt:lpstr>
      <vt:lpstr>Слайд 18</vt:lpstr>
      <vt:lpstr>Слайд 19</vt:lpstr>
      <vt:lpstr>Випускники інституту можуть займатися:</vt:lpstr>
      <vt:lpstr>Слайд 21</vt:lpstr>
      <vt:lpstr>Слайд 22</vt:lpstr>
      <vt:lpstr>Слайд 23</vt:lpstr>
      <vt:lpstr>Фахівець з екології готовий:</vt:lpstr>
      <vt:lpstr>Слайд 25</vt:lpstr>
      <vt:lpstr>Фахівець з екології готовий:</vt:lpstr>
      <vt:lpstr>Слайд 27</vt:lpstr>
      <vt:lpstr>Фахівець з екології готовий:</vt:lpstr>
      <vt:lpstr>Слайд 29</vt:lpstr>
      <vt:lpstr>Слайд 30</vt:lpstr>
      <vt:lpstr>Слайд 31</vt:lpstr>
      <vt:lpstr>Слайд 32</vt:lpstr>
    </vt:vector>
  </TitlesOfParts>
  <Company>Talan-Studio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Відкритий міжнародний університет розвитку людини</dc:title>
  <dc:creator>Sekretary</dc:creator>
  <cp:lastModifiedBy>Оксана Коляда</cp:lastModifiedBy>
  <cp:revision>55</cp:revision>
  <dcterms:created xsi:type="dcterms:W3CDTF">2009-09-01T06:49:22Z</dcterms:created>
  <dcterms:modified xsi:type="dcterms:W3CDTF">2015-04-02T19:01:25Z</dcterms:modified>
</cp:coreProperties>
</file>